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8" r:id="rId2"/>
    <p:sldId id="380" r:id="rId3"/>
    <p:sldId id="348" r:id="rId4"/>
    <p:sldId id="382" r:id="rId5"/>
    <p:sldId id="384" r:id="rId6"/>
    <p:sldId id="383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63" r:id="rId15"/>
    <p:sldId id="392" r:id="rId16"/>
    <p:sldId id="393" r:id="rId17"/>
    <p:sldId id="394" r:id="rId18"/>
    <p:sldId id="395" r:id="rId19"/>
    <p:sldId id="396" r:id="rId20"/>
    <p:sldId id="398" r:id="rId21"/>
    <p:sldId id="399" r:id="rId22"/>
    <p:sldId id="400" r:id="rId23"/>
    <p:sldId id="401" r:id="rId24"/>
    <p:sldId id="402" r:id="rId25"/>
    <p:sldId id="403" r:id="rId26"/>
    <p:sldId id="407" r:id="rId27"/>
    <p:sldId id="405" r:id="rId28"/>
    <p:sldId id="408" r:id="rId29"/>
    <p:sldId id="409" r:id="rId30"/>
    <p:sldId id="410" r:id="rId31"/>
    <p:sldId id="411" r:id="rId32"/>
    <p:sldId id="412" r:id="rId33"/>
    <p:sldId id="413" r:id="rId34"/>
    <p:sldId id="38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466" autoAdjust="0"/>
  </p:normalViewPr>
  <p:slideViewPr>
    <p:cSldViewPr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2431B-777C-43A2-9702-61B04ACD8F58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D660E-3A4A-4FF8-BD38-CA9D273BD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4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8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9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68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4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4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92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5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7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3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1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F63F-381F-4AF0-B2D8-225394EE646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32EC5-0B3E-4D75-BF5A-A11513E86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C18C-EE68-45E4-88B6-B1BDBD810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7423" y="0"/>
            <a:ext cx="4276578" cy="68580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Photo News</a:t>
            </a:r>
            <a:br>
              <a:rPr lang="en-GB" b="1" dirty="0">
                <a:solidFill>
                  <a:schemeClr val="tx2"/>
                </a:solidFill>
              </a:rPr>
            </a:br>
            <a:br>
              <a:rPr lang="en-GB" b="1" dirty="0">
                <a:solidFill>
                  <a:schemeClr val="tx2"/>
                </a:solidFill>
              </a:rPr>
            </a:br>
            <a:br>
              <a:rPr lang="en-GB" b="1" dirty="0">
                <a:solidFill>
                  <a:schemeClr val="tx2"/>
                </a:solidFill>
              </a:rPr>
            </a:br>
            <a:br>
              <a:rPr lang="en-GB" b="1" dirty="0">
                <a:solidFill>
                  <a:schemeClr val="tx2"/>
                </a:solidFill>
              </a:rPr>
            </a:br>
            <a:r>
              <a:rPr lang="en-GB" b="1" dirty="0">
                <a:solidFill>
                  <a:schemeClr val="tx2"/>
                </a:solidFill>
              </a:rPr>
              <a:t>February 2022 to January 2023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518115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39330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92696"/>
            <a:ext cx="3168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accent3">
                    <a:lumMod val="50000"/>
                  </a:schemeClr>
                </a:solidFill>
              </a:rPr>
              <a:t>Well Being Africa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7B3C7-724F-44D9-BF90-629EF7329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8348"/>
            <a:ext cx="2951519" cy="23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5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557114"/>
            <a:ext cx="63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Group working session at the Nutrition Education Workshop for Teachers</a:t>
            </a:r>
          </a:p>
        </p:txBody>
      </p:sp>
      <p:pic>
        <p:nvPicPr>
          <p:cNvPr id="5" name="Picture 4" descr="A group of people playing a board game&#10;&#10;Description automatically generated">
            <a:extLst>
              <a:ext uri="{FF2B5EF4-FFF2-40B4-BE49-F238E27FC236}">
                <a16:creationId xmlns:a16="http://schemas.microsoft.com/office/drawing/2014/main" id="{7E1DE793-1C67-1D9C-0606-2038451B8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4" y="23912"/>
            <a:ext cx="9144000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7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557114"/>
            <a:ext cx="63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Group working session at the Nutrition Education Workshop for Teachers</a:t>
            </a:r>
          </a:p>
        </p:txBody>
      </p:sp>
      <p:pic>
        <p:nvPicPr>
          <p:cNvPr id="4" name="Picture 3" descr="A group of people sitting at a table with papers on it&#10;&#10;Description automatically generated with low confidence">
            <a:extLst>
              <a:ext uri="{FF2B5EF4-FFF2-40B4-BE49-F238E27FC236}">
                <a16:creationId xmlns:a16="http://schemas.microsoft.com/office/drawing/2014/main" id="{8DEAA6EF-1D6F-3E5B-7339-337483D3F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-180528" y="5002800"/>
            <a:ext cx="63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School garden support</a:t>
            </a:r>
          </a:p>
        </p:txBody>
      </p:sp>
      <p:pic>
        <p:nvPicPr>
          <p:cNvPr id="5" name="Picture 4" descr="A picture containing marketplace, vegetable, colorful, sale&#10;&#10;Description automatically generated">
            <a:extLst>
              <a:ext uri="{FF2B5EF4-FFF2-40B4-BE49-F238E27FC236}">
                <a16:creationId xmlns:a16="http://schemas.microsoft.com/office/drawing/2014/main" id="{3F600A61-9964-3931-A8C6-D6912469A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" y="-27999"/>
            <a:ext cx="6372200" cy="52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0303-6E26-9367-E6C7-9D86835F9785}"/>
              </a:ext>
            </a:extLst>
          </p:cNvPr>
          <p:cNvSpPr txBox="1"/>
          <p:nvPr/>
        </p:nvSpPr>
        <p:spPr>
          <a:xfrm>
            <a:off x="6407404" y="-275721"/>
            <a:ext cx="2718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Nutrition Education Workshop for Teachers</a:t>
            </a:r>
          </a:p>
        </p:txBody>
      </p:sp>
    </p:spTree>
    <p:extLst>
      <p:ext uri="{BB962C8B-B14F-4D97-AF65-F5344CB8AC3E}">
        <p14:creationId xmlns:p14="http://schemas.microsoft.com/office/powerpoint/2010/main" val="78882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25" y="5558832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5717542" y="3341527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School garden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60303-6E26-9367-E6C7-9D86835F9785}"/>
              </a:ext>
            </a:extLst>
          </p:cNvPr>
          <p:cNvSpPr txBox="1"/>
          <p:nvPr/>
        </p:nvSpPr>
        <p:spPr>
          <a:xfrm>
            <a:off x="5717971" y="312023"/>
            <a:ext cx="2718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Nutrition Education Workshop for Teachers</a:t>
            </a:r>
          </a:p>
        </p:txBody>
      </p:sp>
      <p:pic>
        <p:nvPicPr>
          <p:cNvPr id="4" name="Picture 3" descr="A group of plants in a garden&#10;&#10;Description automatically generated with low confidence">
            <a:extLst>
              <a:ext uri="{FF2B5EF4-FFF2-40B4-BE49-F238E27FC236}">
                <a16:creationId xmlns:a16="http://schemas.microsoft.com/office/drawing/2014/main" id="{603BF80E-A137-25AB-736E-647B3C794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0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700486E2-AC8E-BD81-7B21-CBAE6B202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/>
          <a:stretch/>
        </p:blipFill>
        <p:spPr>
          <a:xfrm>
            <a:off x="1" y="-1"/>
            <a:ext cx="914400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1977D-D7C1-44BD-9362-5736D5EAAA78}"/>
              </a:ext>
            </a:extLst>
          </p:cNvPr>
          <p:cNvSpPr txBox="1"/>
          <p:nvPr/>
        </p:nvSpPr>
        <p:spPr>
          <a:xfrm>
            <a:off x="-52109" y="4509120"/>
            <a:ext cx="2906014" cy="31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In collaboration with the Department of Human Nutrition, UP to celebrate World Breastfeeding Week 2022</a:t>
            </a:r>
          </a:p>
        </p:txBody>
      </p:sp>
    </p:spTree>
    <p:extLst>
      <p:ext uri="{BB962C8B-B14F-4D97-AF65-F5344CB8AC3E}">
        <p14:creationId xmlns:p14="http://schemas.microsoft.com/office/powerpoint/2010/main" val="57594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grass, outdoor, tree&#10;&#10;Description automatically generated">
            <a:extLst>
              <a:ext uri="{FF2B5EF4-FFF2-40B4-BE49-F238E27FC236}">
                <a16:creationId xmlns:a16="http://schemas.microsoft.com/office/drawing/2014/main" id="{5466587E-3BF6-514E-7D3D-6FD09E596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"/>
          <a:stretch/>
        </p:blipFill>
        <p:spPr>
          <a:xfrm>
            <a:off x="452753" y="-1"/>
            <a:ext cx="8691247" cy="685799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1977D-D7C1-44BD-9362-5736D5EAAA78}"/>
              </a:ext>
            </a:extLst>
          </p:cNvPr>
          <p:cNvSpPr txBox="1"/>
          <p:nvPr/>
        </p:nvSpPr>
        <p:spPr>
          <a:xfrm>
            <a:off x="-66356" y="4653136"/>
            <a:ext cx="3309374" cy="31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Addressing mothers at the World Breastfeeding Week 2022 </a:t>
            </a:r>
          </a:p>
        </p:txBody>
      </p:sp>
    </p:spTree>
    <p:extLst>
      <p:ext uri="{BB962C8B-B14F-4D97-AF65-F5344CB8AC3E}">
        <p14:creationId xmlns:p14="http://schemas.microsoft.com/office/powerpoint/2010/main" val="236620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DFAB9A8-5719-6232-40A1-DD363139C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69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1439652" y="5013176"/>
            <a:ext cx="62646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Breastfeeding Support Project</a:t>
            </a:r>
          </a:p>
          <a:p>
            <a:pPr algn="ctr"/>
            <a:r>
              <a:rPr lang="en-US" dirty="0"/>
              <a:t>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Training participants with FF supervisors and facilitators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272517-3CA1-B79D-E669-54653B63D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69160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89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235086" y="926660"/>
            <a:ext cx="3299852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Marion and Debbie</a:t>
            </a:r>
          </a:p>
        </p:txBody>
      </p:sp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8A9A067E-6E81-85D3-1256-2595E9D1C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2" b="685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6CB8B-6683-4EAD-6124-1EBFFD253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5517232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784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and class demonstration with Marion</a:t>
            </a:r>
          </a:p>
        </p:txBody>
      </p:sp>
      <p:pic>
        <p:nvPicPr>
          <p:cNvPr id="4" name="Picture 3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84C6DFD0-9556-423C-4145-E6B588F54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 r="1" b="1419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942A4D-2A56-DD87-3683-0E27365EB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562496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21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with Debbie</a:t>
            </a:r>
          </a:p>
        </p:txBody>
      </p:sp>
      <p:pic>
        <p:nvPicPr>
          <p:cNvPr id="3" name="Picture 2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A86E054B-CE2D-F43E-7085-24A35B320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521778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DFA6D-0F2D-E07F-E4AC-E1AA13E18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" y="5612161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80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11403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5274821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B0B31-F05D-4AAF-85E3-659966EF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70" y="804328"/>
            <a:ext cx="4568484" cy="12058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EFFFF"/>
                </a:solidFill>
              </a:rPr>
              <a:t>Appreciation</a:t>
            </a:r>
            <a:endParaRPr lang="en-GB" b="1" dirty="0">
              <a:solidFill>
                <a:srgbClr val="FE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E125-5311-4673-AE11-000F3EB9B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41" y="2494450"/>
            <a:ext cx="4690479" cy="218637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b="1" dirty="0"/>
              <a:t>WBA expresses appreciation to the Industrial Development Corporation and the DG Murray Trust for funding WBA’s </a:t>
            </a:r>
          </a:p>
          <a:p>
            <a:pPr marL="0" indent="0" algn="ctr">
              <a:buNone/>
            </a:pPr>
            <a:r>
              <a:rPr lang="en-GB" b="1" dirty="0"/>
              <a:t> projects in 2022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CAB25-674B-4E84-A4B6-0749D532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871926"/>
            <a:ext cx="1833934" cy="132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16034-98A5-896A-11A1-0C89CA941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16" y="4815254"/>
            <a:ext cx="2441686" cy="143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5D50D-DE76-33F7-3131-46FDDC8EA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5" y="4871926"/>
            <a:ext cx="2209953" cy="143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48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912494-7BC7-402C-9245-C3098A8F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732636"/>
            <a:ext cx="181579" cy="1340860"/>
            <a:chOff x="56167" y="899960"/>
            <a:chExt cx="242107" cy="1340860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78B339-FF07-4B0D-BA25-B728E1881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26CE00DF-724E-48C0-ACAE-34CB5778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DFF56495-6419-44B1-8154-F8BBB1ED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41475C45-8C51-4757-B9ED-A2541AFFF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A15F30F9-90F8-47DB-9B43-16013C4FB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23827C60-2B1F-428A-BC13-73BDDE639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48A4634D-2E90-4CBF-9142-EAF5AF66B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7962AAC4-2047-491A-BE5C-50226310F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9676287D-82FA-4C17-B918-492BF072A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E080747D-8AE0-4168-A9CA-A4DF23E70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F617FABE-A23E-4EAF-8C4F-A4DCDABD1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4A559A7A-7F66-40A3-A767-D419C5EF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F2F13394-716E-4A1C-8B29-5F09A2A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66BE6732-EA3C-4165-8339-E1834A63F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F5F0A5BB-5C36-4791-89D8-22BA5EBD9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231C410B-044F-4762-B092-73EC5E18E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4BF7E5F7-749C-409E-BB7D-4FD21358E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CC06F27A-EC19-4C4F-9F59-C779BBBEC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9C22C39B-7BC9-417F-A9DA-E9A66C76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DEE3C291-61CE-4E37-8C05-0FD9CE87E6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529054" y="1439843"/>
            <a:ext cx="3950208" cy="337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Breastfeeding Support Project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Training session at FF, </a:t>
            </a:r>
            <a:r>
              <a:rPr lang="en-US" sz="1600" dirty="0" err="1"/>
              <a:t>Waltloo</a:t>
            </a:r>
            <a:r>
              <a:rPr lang="en-US" sz="1600" dirty="0"/>
              <a:t> with participants illustrating the percentage composition of breastmilk</a:t>
            </a:r>
          </a:p>
        </p:txBody>
      </p:sp>
      <p:pic>
        <p:nvPicPr>
          <p:cNvPr id="4" name="Picture 3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1A3225E7-9414-1D04-A763-6F011AE24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2" r="2" b="27571"/>
          <a:stretch/>
        </p:blipFill>
        <p:spPr>
          <a:xfrm>
            <a:off x="4479263" y="0"/>
            <a:ext cx="4622612" cy="650138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C1F6A-C6BB-DAC6-684F-E87FD6355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" y="5277248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033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486B8B0-10DF-DAA1-7FE6-401591A29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13923"/>
          <a:stretch/>
        </p:blipFill>
        <p:spPr>
          <a:xfrm>
            <a:off x="20" y="10"/>
            <a:ext cx="9143980" cy="5013166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6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2915816" y="5153547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Atteridgeville with Marion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47A5B-05BA-DE16-B798-6C9E997C9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" y="5551082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7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Atteridgeville with participants’ competency assessment session</a:t>
            </a:r>
          </a:p>
        </p:txBody>
      </p:sp>
      <p:pic>
        <p:nvPicPr>
          <p:cNvPr id="3" name="Picture 2" descr="A picture containing person, wall, indoor, floor&#10;&#10;Description automatically generated">
            <a:extLst>
              <a:ext uri="{FF2B5EF4-FFF2-40B4-BE49-F238E27FC236}">
                <a16:creationId xmlns:a16="http://schemas.microsoft.com/office/drawing/2014/main" id="{FDBC64BE-8E5B-83FF-820A-5E314A435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9B0C1E-376E-3881-0B10-B6564CD90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" y="5475477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582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Atteridgeville with participants’ competency assessment session</a:t>
            </a:r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D7F0F4FE-C5B4-A70D-CCDB-93A26E634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C8599-58EC-185A-B91F-FF6A6ACAFEF2}"/>
              </a:ext>
            </a:extLst>
          </p:cNvPr>
          <p:cNvSpPr txBox="1"/>
          <p:nvPr/>
        </p:nvSpPr>
        <p:spPr>
          <a:xfrm>
            <a:off x="5508104" y="476672"/>
            <a:ext cx="324036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Training session at Atteridgeville with a participant illustrating a breastfeeding position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DC188-6148-6756-80B8-B9E693FD4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28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74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-108520" y="1844824"/>
            <a:ext cx="257175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FF, OHB with Sam</a:t>
            </a:r>
          </a:p>
        </p:txBody>
      </p:sp>
      <p:pic>
        <p:nvPicPr>
          <p:cNvPr id="3" name="Picture 2" descr="A person standing in front of 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F4D9B71-908B-787D-5FD3-72E6C2DDC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36576"/>
            <a:ext cx="6572249" cy="56246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F693CC-66A0-8DCF-B584-A0FE2138B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" y="5598435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784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1619672" y="6021044"/>
            <a:ext cx="44644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FF, OHB</a:t>
            </a:r>
          </a:p>
        </p:txBody>
      </p:sp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2DE76CA-67B5-1C8D-A266-9B1E69CE1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DEEB98-F659-9A1E-8981-3A6C2F565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827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at FF, OHB, with participants’ competency assessment session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195A7BD-6D68-769B-DEB7-7F92DF699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C64727-DCD6-9C83-9D10-049D5F6B8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" y="5581499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9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1703118" y="5877272"/>
            <a:ext cx="44644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Participants group photo at the FF, OHB breastfeeding training</a:t>
            </a:r>
          </a:p>
        </p:txBody>
      </p:sp>
      <p:pic>
        <p:nvPicPr>
          <p:cNvPr id="3" name="Picture 2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797580F7-5532-0E09-D651-649B42DA2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77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8A12C-B8BA-C661-9209-62E4B8CD9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09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1703118" y="5877272"/>
            <a:ext cx="44644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Project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Participants group photo at the FF, OHB breastfeeding training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E9B792-5267-C9EF-AA34-391848108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92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4E830-8898-AD82-40BE-7488778E7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1552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5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1703118" y="5877272"/>
            <a:ext cx="44644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For Mothers - Mnisi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Training session with Debbie</a:t>
            </a:r>
          </a:p>
        </p:txBody>
      </p:sp>
      <p:pic>
        <p:nvPicPr>
          <p:cNvPr id="4" name="Picture 3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76786350-EB44-D736-5012-A97F0A083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496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C516CA-3E18-8A12-7F4D-78BA0967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4182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29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5" name="Picture 4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04554380-A659-7522-004F-25C754A92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" y="0"/>
            <a:ext cx="54218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F948D-F044-D59D-0DC1-DFA862C6E4E7}"/>
              </a:ext>
            </a:extLst>
          </p:cNvPr>
          <p:cNvSpPr txBox="1"/>
          <p:nvPr/>
        </p:nvSpPr>
        <p:spPr>
          <a:xfrm>
            <a:off x="5436096" y="126043"/>
            <a:ext cx="36004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Nutrition Education Workshop for Teachers </a:t>
            </a:r>
          </a:p>
          <a:p>
            <a:endParaRPr lang="en-GB" sz="3600" b="1" dirty="0">
              <a:solidFill>
                <a:schemeClr val="tx2"/>
              </a:solidFill>
            </a:endParaRPr>
          </a:p>
          <a:p>
            <a:r>
              <a:rPr lang="en-GB" sz="3600" dirty="0">
                <a:solidFill>
                  <a:schemeClr val="tx2"/>
                </a:solidFill>
              </a:rPr>
              <a:t>A facilitator presenting during the general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6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775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553C30BB-039B-4A07-E513-C6ABEF04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6" b="15580"/>
          <a:stretch/>
        </p:blipFill>
        <p:spPr>
          <a:xfrm>
            <a:off x="20" y="10"/>
            <a:ext cx="9143980" cy="522919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9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3419872" y="5691897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For Mothers - Mnisi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Participants in a training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3023C-5F9D-1066-C495-34D1EB1AC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" y="5551082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33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2123728" y="5872542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For Mothers - Mnisi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Participants in a training session</a:t>
            </a:r>
          </a:p>
        </p:txBody>
      </p:sp>
      <p:pic>
        <p:nvPicPr>
          <p:cNvPr id="4" name="Picture 3" descr="A group of people sitting in a room watching a presentation&#10;&#10;Description automatically generated with low confidence">
            <a:extLst>
              <a:ext uri="{FF2B5EF4-FFF2-40B4-BE49-F238E27FC236}">
                <a16:creationId xmlns:a16="http://schemas.microsoft.com/office/drawing/2014/main" id="{FB4F5FF3-A174-C136-89E9-CAA1C8C59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" y="27293"/>
            <a:ext cx="9144000" cy="609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0EC4FC-255D-898A-694D-59B77E136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9898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46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2123728" y="5872542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For Mothers - Mnisi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Participants in a training session</a:t>
            </a:r>
          </a:p>
        </p:txBody>
      </p:sp>
      <p:pic>
        <p:nvPicPr>
          <p:cNvPr id="3" name="Picture 2" descr="A group of women sitting at tables&#10;&#10;Description automatically generated with low confidence">
            <a:extLst>
              <a:ext uri="{FF2B5EF4-FFF2-40B4-BE49-F238E27FC236}">
                <a16:creationId xmlns:a16="http://schemas.microsoft.com/office/drawing/2014/main" id="{2089CDD8-C8FC-E45D-8C65-0FEF8B7C2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09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0E8269-6F13-EF06-F228-1B2E255D1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" y="549727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894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22CBF-3DD2-7507-9F7F-2D31C846E02A}"/>
              </a:ext>
            </a:extLst>
          </p:cNvPr>
          <p:cNvSpPr txBox="1"/>
          <p:nvPr/>
        </p:nvSpPr>
        <p:spPr>
          <a:xfrm>
            <a:off x="2123728" y="5872542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b="1" dirty="0"/>
              <a:t>Breastfeeding Support For Mothers - Mnisi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Side talks </a:t>
            </a:r>
          </a:p>
        </p:txBody>
      </p:sp>
      <p:pic>
        <p:nvPicPr>
          <p:cNvPr id="7" name="Picture 6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FAA35DD3-DACE-2F42-8CAD-97BFEE066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6"/>
            <a:ext cx="9144000" cy="609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E09A55-F3C5-BE09-0CF1-91A2E4660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639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496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00762" y="563918"/>
            <a:ext cx="3089954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48B8A0-BC15-4148-B6E6-EA11416B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51" y="885651"/>
            <a:ext cx="2422352" cy="4624603"/>
          </a:xfrm>
        </p:spPr>
        <p:txBody>
          <a:bodyPr vert="vert270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  <a:br>
              <a:rPr lang="en-GB" sz="2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FE42-CA03-41B9-A45E-3F5D58DAC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031" y="563918"/>
            <a:ext cx="4893915" cy="5251645"/>
          </a:xfrm>
        </p:spPr>
        <p:txBody>
          <a:bodyPr anchor="ctr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Industrial Development Corporation (IDC) is gratefully acknowledged for funding the Nutrition Education for </a:t>
            </a: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Teachers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DG Murray Trust is gratefully acknowledged for funding the Breastfeeding support project.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management and staff of Daspoort Policlinic for continued partnership in breastfeeding support.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management of the Tshwane District Health for partnership in training their community health workers.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hard-working Nutrition Education </a:t>
            </a: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team and the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Breastfeeding team of WBA are gratefully acknowledged.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343BF-B1AA-F065-C6D7-E1990998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89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76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F948D-F044-D59D-0DC1-DFA862C6E4E7}"/>
              </a:ext>
            </a:extLst>
          </p:cNvPr>
          <p:cNvSpPr txBox="1"/>
          <p:nvPr/>
        </p:nvSpPr>
        <p:spPr>
          <a:xfrm>
            <a:off x="5183559" y="126043"/>
            <a:ext cx="3852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Nutrition Education Workshop for Teachers </a:t>
            </a:r>
          </a:p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A facilitator presenting during the general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6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id="{C34DA762-0F32-CA37-753D-362822992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2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F948D-F044-D59D-0DC1-DFA862C6E4E7}"/>
              </a:ext>
            </a:extLst>
          </p:cNvPr>
          <p:cNvSpPr txBox="1"/>
          <p:nvPr/>
        </p:nvSpPr>
        <p:spPr>
          <a:xfrm>
            <a:off x="4788026" y="126043"/>
            <a:ext cx="42484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Nutrition Education Workshop for Teachers </a:t>
            </a:r>
          </a:p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Presenting a motivational talk for participants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6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indoor, floor, person&#10;&#10;Description automatically generated">
            <a:extLst>
              <a:ext uri="{FF2B5EF4-FFF2-40B4-BE49-F238E27FC236}">
                <a16:creationId xmlns:a16="http://schemas.microsoft.com/office/drawing/2014/main" id="{BDB582C0-6B61-DBA7-5C81-6ABC13631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F948D-F044-D59D-0DC1-DFA862C6E4E7}"/>
              </a:ext>
            </a:extLst>
          </p:cNvPr>
          <p:cNvSpPr txBox="1"/>
          <p:nvPr/>
        </p:nvSpPr>
        <p:spPr>
          <a:xfrm>
            <a:off x="5868143" y="942604"/>
            <a:ext cx="30420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Nutrition Education Workshop for Teachers </a:t>
            </a:r>
          </a:p>
          <a:p>
            <a:pPr algn="ctr"/>
            <a:endParaRPr lang="en-GB" sz="36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6" y="5633864"/>
            <a:ext cx="244168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4160E43A-4AA6-FB4B-3B2B-8833AE167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143" cy="4941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756701"/>
            <a:ext cx="518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A facilitator presenting during the general session</a:t>
            </a:r>
          </a:p>
        </p:txBody>
      </p:sp>
    </p:spTree>
    <p:extLst>
      <p:ext uri="{BB962C8B-B14F-4D97-AF65-F5344CB8AC3E}">
        <p14:creationId xmlns:p14="http://schemas.microsoft.com/office/powerpoint/2010/main" val="249113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F948D-F044-D59D-0DC1-DFA862C6E4E7}"/>
              </a:ext>
            </a:extLst>
          </p:cNvPr>
          <p:cNvSpPr txBox="1"/>
          <p:nvPr/>
        </p:nvSpPr>
        <p:spPr>
          <a:xfrm>
            <a:off x="6876256" y="872807"/>
            <a:ext cx="2177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Nutrition Education Workshop for Teachers </a:t>
            </a:r>
          </a:p>
          <a:p>
            <a:pPr algn="ctr"/>
            <a:endParaRPr lang="en-GB" sz="36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756701"/>
            <a:ext cx="518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Group working session</a:t>
            </a:r>
          </a:p>
        </p:txBody>
      </p:sp>
      <p:pic>
        <p:nvPicPr>
          <p:cNvPr id="4" name="Picture 3" descr="A group of people sitting at a table with papers on it&#10;&#10;Description automatically generated with low confidence">
            <a:extLst>
              <a:ext uri="{FF2B5EF4-FFF2-40B4-BE49-F238E27FC236}">
                <a16:creationId xmlns:a16="http://schemas.microsoft.com/office/drawing/2014/main" id="{9DDA8447-F898-D229-3CC7-C4C978779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73224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557114"/>
            <a:ext cx="63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Group working session at the Nutrition Education Workshop for Teachers</a:t>
            </a:r>
          </a:p>
        </p:txBody>
      </p:sp>
      <p:pic>
        <p:nvPicPr>
          <p:cNvPr id="5" name="Picture 4" descr="A group of people sitting around a table with papers on it&#10;&#10;Description automatically generated with medium confidence">
            <a:extLst>
              <a:ext uri="{FF2B5EF4-FFF2-40B4-BE49-F238E27FC236}">
                <a16:creationId xmlns:a16="http://schemas.microsoft.com/office/drawing/2014/main" id="{56DC9DFF-02EA-D9C7-D2F2-366E3D595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00392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70277-0CBD-41BF-BE6E-CDFF44BB6933}"/>
              </a:ext>
            </a:extLst>
          </p:cNvPr>
          <p:cNvSpPr txBox="1"/>
          <p:nvPr/>
        </p:nvSpPr>
        <p:spPr>
          <a:xfrm>
            <a:off x="251520" y="12604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Breastfeeding (BF) Team at </a:t>
            </a:r>
            <a:r>
              <a:rPr lang="en-GB" sz="2400" b="1" dirty="0" err="1">
                <a:solidFill>
                  <a:schemeClr val="bg1"/>
                </a:solidFill>
              </a:rPr>
              <a:t>Melusi</a:t>
            </a:r>
            <a:r>
              <a:rPr lang="en-GB" sz="2400" b="1" dirty="0">
                <a:solidFill>
                  <a:schemeClr val="bg1"/>
                </a:solidFill>
              </a:rPr>
              <a:t> on WBW 2020 celebration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925C-44EA-C595-8F00-30C6C60DB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04921"/>
            <a:ext cx="244168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2C2B3-015A-8E69-AA98-E8A9DD1A9E65}"/>
              </a:ext>
            </a:extLst>
          </p:cNvPr>
          <p:cNvSpPr txBox="1"/>
          <p:nvPr/>
        </p:nvSpPr>
        <p:spPr>
          <a:xfrm>
            <a:off x="0" y="4557114"/>
            <a:ext cx="63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</a:rPr>
              <a:t>Group working session at the Nutrition Education Workshop for Teachers</a:t>
            </a:r>
          </a:p>
        </p:txBody>
      </p:sp>
      <p:pic>
        <p:nvPicPr>
          <p:cNvPr id="4" name="Picture 3" descr="A picture containing indoor, table, dining table&#10;&#10;Description automatically generated">
            <a:extLst>
              <a:ext uri="{FF2B5EF4-FFF2-40B4-BE49-F238E27FC236}">
                <a16:creationId xmlns:a16="http://schemas.microsoft.com/office/drawing/2014/main" id="{430949B5-F069-3445-BAFB-5E7778CBE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" y="23912"/>
            <a:ext cx="9144000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4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5057</TotalTime>
  <Words>593</Words>
  <Application>Microsoft Office PowerPoint</Application>
  <PresentationFormat>On-screen Show (4:3)</PresentationFormat>
  <Paragraphs>112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Photo News    February 2022 to January 2023</vt:lpstr>
      <vt:lpstr>Appreciation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health of children and Nutrition</dc:title>
  <dc:creator>User</dc:creator>
  <cp:lastModifiedBy>Mojisola Kupolati</cp:lastModifiedBy>
  <cp:revision>247</cp:revision>
  <dcterms:created xsi:type="dcterms:W3CDTF">2020-02-28T11:46:56Z</dcterms:created>
  <dcterms:modified xsi:type="dcterms:W3CDTF">2023-01-04T21:20:58Z</dcterms:modified>
</cp:coreProperties>
</file>